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74" r:id="rId3"/>
    <p:sldId id="256" r:id="rId4"/>
    <p:sldId id="269" r:id="rId5"/>
    <p:sldId id="258" r:id="rId6"/>
    <p:sldId id="260" r:id="rId7"/>
    <p:sldId id="259" r:id="rId8"/>
    <p:sldId id="262" r:id="rId9"/>
    <p:sldId id="270" r:id="rId10"/>
    <p:sldId id="261" r:id="rId11"/>
    <p:sldId id="271" r:id="rId12"/>
    <p:sldId id="275" r:id="rId13"/>
    <p:sldId id="263" r:id="rId14"/>
    <p:sldId id="266" r:id="rId15"/>
    <p:sldId id="265" r:id="rId16"/>
    <p:sldId id="264" r:id="rId17"/>
    <p:sldId id="267" r:id="rId18"/>
    <p:sldId id="272" r:id="rId19"/>
    <p:sldId id="273" r:id="rId20"/>
    <p:sldId id="277" r:id="rId21"/>
    <p:sldId id="268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/>
              <a:t>Doggo / Nogo</a:t>
            </a:r>
          </a:p>
          <a:p>
            <a:pPr algn="ctr"/>
            <a:r>
              <a:rPr lang="fr-FR" sz="2000"/>
              <a:t>A Modern Comprehensive Additive Cognitive Control Paradigm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260192" y="34053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022533" y="3823097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0134" y="1330274"/>
            <a:ext cx="7631731" cy="4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computation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39" y="563546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400" y="563546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770" y="539195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314" y="3734540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086D0-3F08-7FC7-914F-41BA0C25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5440" y="719832"/>
            <a:ext cx="454175" cy="4249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A93B8-87B8-1B86-4F73-C253AF44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76650" y="2545858"/>
            <a:ext cx="454175" cy="4249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177265" y="93232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Level</a:t>
            </a:r>
            <a:r>
              <a:rPr lang="fr-FR" b="1" dirty="0"/>
              <a:t> 2a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Association </a:t>
            </a:r>
            <a:r>
              <a:rPr lang="fr-FR" b="1" dirty="0" err="1"/>
              <a:t>creation</a:t>
            </a:r>
            <a:endParaRPr lang="fr-F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Same</a:t>
            </a:r>
            <a:r>
              <a:rPr lang="fr-FR" dirty="0"/>
              <a:t>  as </a:t>
            </a:r>
            <a:r>
              <a:rPr lang="fr-FR" dirty="0" err="1"/>
              <a:t>previously</a:t>
            </a:r>
            <a:r>
              <a:rPr lang="fr-FR" dirty="0"/>
              <a:t>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sprites</a:t>
            </a:r>
            <a:r>
              <a:rPr lang="fr-FR" dirty="0"/>
              <a:t> / animations / </a:t>
            </a:r>
            <a:r>
              <a:rPr lang="fr-FR" dirty="0" err="1"/>
              <a:t>sounds</a:t>
            </a:r>
            <a:endParaRPr lang="fr-FR" dirty="0"/>
          </a:p>
          <a:p>
            <a:pPr lvl="1"/>
            <a:endParaRPr lang="fr-FR" dirty="0"/>
          </a:p>
          <a:p>
            <a:r>
              <a:rPr lang="fr-FR" b="1" dirty="0" err="1">
                <a:solidFill>
                  <a:srgbClr val="7030A0"/>
                </a:solidFill>
              </a:rPr>
              <a:t>Level</a:t>
            </a:r>
            <a:r>
              <a:rPr lang="fr-FR" b="1" dirty="0">
                <a:solidFill>
                  <a:srgbClr val="7030A0"/>
                </a:solidFill>
              </a:rPr>
              <a:t> 2b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Associative</a:t>
            </a:r>
          </a:p>
          <a:p>
            <a:endParaRPr lang="fr-FR" b="1" dirty="0"/>
          </a:p>
          <a:p>
            <a:r>
              <a:rPr lang="fr-FR" b="1" dirty="0" err="1">
                <a:solidFill>
                  <a:srgbClr val="0070C0"/>
                </a:solidFill>
              </a:rPr>
              <a:t>Level</a:t>
            </a:r>
            <a:r>
              <a:rPr lang="fr-FR" b="1" dirty="0">
                <a:solidFill>
                  <a:srgbClr val="0070C0"/>
                </a:solidFill>
              </a:rPr>
              <a:t> 2c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conflit : </a:t>
            </a:r>
            <a:r>
              <a:rPr lang="fr-FR" b="1" dirty="0"/>
              <a:t>Simon </a:t>
            </a:r>
            <a:r>
              <a:rPr lang="fr-FR" b="1" dirty="0" err="1"/>
              <a:t>task</a:t>
            </a:r>
            <a:endParaRPr lang="fr-FR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677479"/>
            <a:chOff x="751851" y="3094610"/>
            <a:chExt cx="3294319" cy="33881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708" y="3544228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7A75A2-50D2-949B-D3A7-C412C43C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1237" y="3704857"/>
              <a:ext cx="454175" cy="42497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5377" y="5380703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7EB780-EEC6-FDE2-5FDB-09199281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4906" y="5541332"/>
              <a:ext cx="454175" cy="42497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424829-0A66-5E02-C18C-590442A98961}"/>
              </a:ext>
            </a:extLst>
          </p:cNvPr>
          <p:cNvGrpSpPr/>
          <p:nvPr/>
        </p:nvGrpSpPr>
        <p:grpSpPr>
          <a:xfrm>
            <a:off x="4804719" y="3692210"/>
            <a:ext cx="2611403" cy="2677479"/>
            <a:chOff x="5711919" y="2609899"/>
            <a:chExt cx="3294319" cy="33776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FFFDF5-0D04-408C-F2BC-60D24AC5DDEC}"/>
                </a:ext>
              </a:extLst>
            </p:cNvPr>
            <p:cNvGrpSpPr/>
            <p:nvPr/>
          </p:nvGrpSpPr>
          <p:grpSpPr>
            <a:xfrm>
              <a:off x="5711919" y="2609899"/>
              <a:ext cx="2329458" cy="1551649"/>
              <a:chOff x="7933572" y="614738"/>
              <a:chExt cx="2329458" cy="155164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1FC980-D1DA-B409-F7F9-51622A426C35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48484F-4AEF-0F1E-FCF8-3E33836CF351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8" name="Picture 4" descr="Lucifer | Cinderella Wiki | Fandom">
              <a:extLst>
                <a:ext uri="{FF2B5EF4-FFF2-40B4-BE49-F238E27FC236}">
                  <a16:creationId xmlns:a16="http://schemas.microsoft.com/office/drawing/2014/main" id="{52CD2453-FCC8-D08A-422E-AE26318E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2884276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71599D-2F3F-9177-A7B9-AAF6377D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2668" y="3218477"/>
              <a:ext cx="454175" cy="424979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42EDF-B6AE-2FF8-1D5A-C909D22E798B}"/>
                </a:ext>
              </a:extLst>
            </p:cNvPr>
            <p:cNvGrpSpPr/>
            <p:nvPr/>
          </p:nvGrpSpPr>
          <p:grpSpPr>
            <a:xfrm rot="5400000">
              <a:off x="8426224" y="3160448"/>
              <a:ext cx="567228" cy="592801"/>
              <a:chOff x="11018850" y="4715982"/>
              <a:chExt cx="815722" cy="852498"/>
            </a:xfrm>
          </p:grpSpPr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87E875F4-F702-17B4-CB35-C19B1DBABE48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C6837E-92D8-059A-5ADF-F1E408740219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747A6DE-CCE9-0C23-A6D4-507336FB5EFA}"/>
                </a:ext>
              </a:extLst>
            </p:cNvPr>
            <p:cNvGrpSpPr/>
            <p:nvPr/>
          </p:nvGrpSpPr>
          <p:grpSpPr>
            <a:xfrm>
              <a:off x="5711919" y="4435925"/>
              <a:ext cx="2329458" cy="1551649"/>
              <a:chOff x="7933572" y="614738"/>
              <a:chExt cx="2329458" cy="155164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6C527F-6E51-15DD-26AF-E75DE0A7EBAB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5F6104-B99D-9EDC-C288-309D787B53B0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56" name="Picture 4" descr="Lucifer | Cinderella Wiki | Fandom">
              <a:extLst>
                <a:ext uri="{FF2B5EF4-FFF2-40B4-BE49-F238E27FC236}">
                  <a16:creationId xmlns:a16="http://schemas.microsoft.com/office/drawing/2014/main" id="{57984800-6079-002C-E652-93F596A21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4710302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1D42E34-1FA5-5712-C417-1C6D60DC8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60274" y="5012940"/>
              <a:ext cx="454175" cy="424979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FC404DD-8005-C8D5-5439-8A1EBBA6B63F}"/>
                </a:ext>
              </a:extLst>
            </p:cNvPr>
            <p:cNvGrpSpPr/>
            <p:nvPr/>
          </p:nvGrpSpPr>
          <p:grpSpPr>
            <a:xfrm rot="16200000">
              <a:off x="8426224" y="4986474"/>
              <a:ext cx="567228" cy="592801"/>
              <a:chOff x="11018850" y="4715982"/>
              <a:chExt cx="815722" cy="852498"/>
            </a:xfrm>
          </p:grpSpPr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82F38CB2-F96A-C9D9-2BCC-8F2A639932C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660B80B-339D-AC3B-BDE6-5046D6C941BD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220548" y="339108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8856050" y="4626816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16" y="3641387"/>
            <a:ext cx="3171411" cy="2045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4604426" y="4383932"/>
            <a:ext cx="486383" cy="874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Saving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Doggo</a:t>
            </a:r>
            <a:endParaRPr lang="fr-FR" dirty="0"/>
          </a:p>
          <a:p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Nogo</a:t>
            </a:r>
            <a:r>
              <a:rPr lang="fr-FR" dirty="0"/>
              <a:t> tries to </a:t>
            </a:r>
            <a:r>
              <a:rPr lang="fr-FR" dirty="0" err="1"/>
              <a:t>steal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? </a:t>
            </a:r>
            <a:r>
              <a:rPr lang="fr-FR" dirty="0" err="1"/>
              <a:t>Mice</a:t>
            </a:r>
            <a:r>
              <a:rPr lang="fr-FR" dirty="0"/>
              <a:t>?</a:t>
            </a:r>
          </a:p>
          <a:p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1a: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Goal:</a:t>
            </a:r>
          </a:p>
          <a:p>
            <a:r>
              <a:rPr lang="fr-FR" b="1" dirty="0" err="1"/>
              <a:t>Develop</a:t>
            </a:r>
            <a:r>
              <a:rPr lang="fr-FR" b="1" dirty="0"/>
              <a:t> an </a:t>
            </a:r>
            <a:r>
              <a:rPr lang="fr-FR" b="1" dirty="0" err="1"/>
              <a:t>engaging</a:t>
            </a:r>
            <a:r>
              <a:rPr lang="fr-FR" b="1" dirty="0"/>
              <a:t>, reliable, </a:t>
            </a:r>
            <a:r>
              <a:rPr lang="fr-FR" b="1" dirty="0" err="1"/>
              <a:t>comprehensive</a:t>
            </a:r>
            <a:r>
              <a:rPr lang="fr-FR" b="1" dirty="0"/>
              <a:t> </a:t>
            </a:r>
            <a:r>
              <a:rPr lang="fr-FR" b="1" dirty="0" err="1"/>
              <a:t>paradigm</a:t>
            </a:r>
            <a:r>
              <a:rPr lang="fr-FR" b="1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as an </a:t>
            </a:r>
            <a:r>
              <a:rPr lang="fr-FR" b="1" dirty="0" err="1"/>
              <a:t>neuropsychological</a:t>
            </a:r>
            <a:r>
              <a:rPr lang="fr-FR" b="1" dirty="0"/>
              <a:t> index (</a:t>
            </a:r>
            <a:r>
              <a:rPr lang="fr-FR" b="1" dirty="0" err="1"/>
              <a:t>correlate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processes</a:t>
            </a:r>
            <a:r>
              <a:rPr lang="fr-FR" b="1" dirty="0"/>
              <a:t> / </a:t>
            </a:r>
            <a:r>
              <a:rPr lang="fr-FR" b="1" dirty="0" err="1"/>
              <a:t>assessment</a:t>
            </a:r>
            <a:r>
              <a:rPr lang="fr-F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</a:t>
            </a:r>
            <a:r>
              <a:rPr lang="fr-FR" b="1" dirty="0" err="1"/>
              <a:t>investigate</a:t>
            </a:r>
            <a:r>
              <a:rPr lang="fr-FR" b="1" dirty="0"/>
              <a:t> the </a:t>
            </a:r>
            <a:r>
              <a:rPr lang="fr-FR" b="1" dirty="0" err="1"/>
              <a:t>role</a:t>
            </a:r>
            <a:r>
              <a:rPr lang="fr-FR" b="1" dirty="0"/>
              <a:t> of </a:t>
            </a:r>
            <a:r>
              <a:rPr lang="fr-FR" b="1" dirty="0" err="1"/>
              <a:t>interoceptive</a:t>
            </a:r>
            <a:r>
              <a:rPr lang="fr-FR" b="1" dirty="0"/>
              <a:t>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6489ED-521C-6755-0C5E-1E0FD3FF06B9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1b: Validation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4DB21-E3EE-3839-270E-0B41CD4DA23D}"/>
              </a:ext>
            </a:extLst>
          </p:cNvPr>
          <p:cNvSpPr txBox="1"/>
          <p:nvPr/>
        </p:nvSpPr>
        <p:spPr>
          <a:xfrm>
            <a:off x="477838" y="1284585"/>
            <a:ext cx="6175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Gamification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Compare </a:t>
            </a:r>
            <a:r>
              <a:rPr lang="fr-FR" sz="1800" dirty="0" err="1"/>
              <a:t>gamified</a:t>
            </a:r>
            <a:r>
              <a:rPr lang="fr-FR" sz="1800" dirty="0"/>
              <a:t> vs. </a:t>
            </a:r>
            <a:r>
              <a:rPr lang="fr-FR" sz="1800" dirty="0" err="1"/>
              <a:t>Stripped</a:t>
            </a:r>
            <a:r>
              <a:rPr lang="fr-FR" sz="1800" dirty="0"/>
              <a:t> RT </a:t>
            </a:r>
            <a:r>
              <a:rPr lang="fr-FR" sz="1800" dirty="0" err="1"/>
              <a:t>task</a:t>
            </a:r>
            <a:endParaRPr lang="fr-F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Questions about duration perception « how long </a:t>
            </a:r>
            <a:r>
              <a:rPr lang="fr-FR" sz="1200" dirty="0" err="1"/>
              <a:t>did</a:t>
            </a:r>
            <a:r>
              <a:rPr lang="fr-FR" sz="1200" dirty="0"/>
              <a:t>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play</a:t>
            </a:r>
            <a:r>
              <a:rPr lang="fr-FR" sz="1200" dirty="0"/>
              <a:t>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« How </a:t>
            </a:r>
            <a:r>
              <a:rPr lang="fr-FR" sz="1200" dirty="0" err="1"/>
              <a:t>much</a:t>
            </a:r>
            <a:r>
              <a:rPr lang="fr-FR" sz="1200" dirty="0"/>
              <a:t> </a:t>
            </a:r>
            <a:r>
              <a:rPr lang="fr-FR" sz="1200" dirty="0" err="1"/>
              <a:t>would</a:t>
            </a:r>
            <a:r>
              <a:rPr lang="fr-FR" sz="1200" dirty="0"/>
              <a:t>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annoyed</a:t>
            </a:r>
            <a:r>
              <a:rPr lang="fr-FR" sz="1200" dirty="0"/>
              <a:t> if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had</a:t>
            </a:r>
            <a:r>
              <a:rPr lang="fr-FR" sz="1200" dirty="0"/>
              <a:t> to do the </a:t>
            </a:r>
            <a:r>
              <a:rPr lang="fr-FR" sz="1200" dirty="0" err="1"/>
              <a:t>task</a:t>
            </a:r>
            <a:r>
              <a:rPr lang="fr-FR" sz="1200" dirty="0"/>
              <a:t> </a:t>
            </a:r>
            <a:r>
              <a:rPr lang="fr-FR" sz="1200" dirty="0" err="1"/>
              <a:t>again</a:t>
            </a:r>
            <a:r>
              <a:rPr lang="fr-FR" sz="1200" dirty="0"/>
              <a:t>? »</a:t>
            </a:r>
          </a:p>
        </p:txBody>
      </p:sp>
    </p:spTree>
    <p:extLst>
      <p:ext uri="{BB962C8B-B14F-4D97-AF65-F5344CB8AC3E}">
        <p14:creationId xmlns:p14="http://schemas.microsoft.com/office/powerpoint/2010/main" val="239253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Study</a:t>
            </a:r>
            <a:r>
              <a:rPr lang="fr-FR" sz="1600" b="1" dirty="0"/>
              <a:t> 1: </a:t>
            </a:r>
            <a:r>
              <a:rPr lang="fr-FR" sz="1600" b="1" dirty="0" err="1"/>
              <a:t>Statistical</a:t>
            </a:r>
            <a:r>
              <a:rPr lang="fr-FR" sz="1600" b="1" dirty="0"/>
              <a:t> power - How </a:t>
            </a:r>
            <a:r>
              <a:rPr lang="fr-FR" sz="1600" b="1" dirty="0" err="1"/>
              <a:t>many</a:t>
            </a:r>
            <a:r>
              <a:rPr lang="fr-FR" sz="1600" b="1" dirty="0"/>
              <a:t> trials in </a:t>
            </a:r>
            <a:r>
              <a:rPr lang="fr-FR" sz="1600" b="1" dirty="0" err="1"/>
              <a:t>each</a:t>
            </a:r>
            <a:r>
              <a:rPr lang="fr-FR" sz="1600" b="1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2: </a:t>
            </a:r>
            <a:r>
              <a:rPr lang="fr-FR" sz="1600" b="1" dirty="0" err="1"/>
              <a:t>Reliability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Test </a:t>
            </a:r>
            <a:r>
              <a:rPr lang="fr-FR" sz="1600" dirty="0" err="1"/>
              <a:t>retest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Improved</a:t>
            </a:r>
            <a:r>
              <a:rPr lang="fr-FR" sz="1600" dirty="0"/>
              <a:t> </a:t>
            </a:r>
            <a:r>
              <a:rPr lang="fr-FR" sz="1600" dirty="0" err="1"/>
              <a:t>reliability</a:t>
            </a:r>
            <a:r>
              <a:rPr lang="fr-FR" sz="1600" dirty="0"/>
              <a:t> via </a:t>
            </a:r>
            <a:r>
              <a:rPr lang="fr-FR" sz="1600" dirty="0" err="1"/>
              <a:t>prediction</a:t>
            </a:r>
            <a:r>
              <a:rPr lang="fr-FR" sz="1600" dirty="0"/>
              <a:t> of </a:t>
            </a:r>
            <a:r>
              <a:rPr lang="fr-FR" sz="1600" dirty="0" err="1"/>
              <a:t>estimates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other</a:t>
            </a:r>
            <a:r>
              <a:rPr lang="fr-FR" sz="16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3: </a:t>
            </a:r>
            <a:r>
              <a:rPr lang="fr-FR" sz="1600" b="1" dirty="0" err="1"/>
              <a:t>Validity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Clinical</a:t>
            </a:r>
            <a:r>
              <a:rPr lang="fr-FR" sz="1600" dirty="0"/>
              <a:t> groups (ADHD)? </a:t>
            </a:r>
            <a:r>
              <a:rPr lang="fr-FR" sz="1600" dirty="0" err="1"/>
              <a:t>Aging</a:t>
            </a:r>
            <a:r>
              <a:rPr lang="fr-FR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Personality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IQ / </a:t>
            </a:r>
            <a:r>
              <a:rPr lang="fr-FR" sz="1600" dirty="0" err="1"/>
              <a:t>Fluid</a:t>
            </a:r>
            <a:r>
              <a:rPr lang="fr-FR" sz="16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Emotion </a:t>
            </a:r>
            <a:r>
              <a:rPr lang="fr-FR" sz="1600" dirty="0" err="1"/>
              <a:t>regulation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Neurophysiological</a:t>
            </a:r>
            <a:r>
              <a:rPr lang="fr-FR" sz="1600" b="1" dirty="0"/>
              <a:t> </a:t>
            </a:r>
            <a:r>
              <a:rPr lang="fr-FR" sz="1600" b="1" dirty="0" err="1"/>
              <a:t>Determinants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Cardiac</a:t>
            </a:r>
            <a:r>
              <a:rPr lang="fr-FR" sz="16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HRV </a:t>
            </a:r>
            <a:r>
              <a:rPr lang="fr-FR" sz="1600" dirty="0" err="1"/>
              <a:t>correlates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Why</a:t>
            </a:r>
            <a:r>
              <a:rPr lang="fr-FR" sz="4800" dirty="0"/>
              <a:t>?</a:t>
            </a:r>
            <a:endParaRPr lang="en-GB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Cognitive Control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Cognitive Control »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critical</a:t>
            </a:r>
            <a:r>
              <a:rPr lang="fr-FR" dirty="0"/>
              <a:t> cognitive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impairment</a:t>
            </a:r>
            <a:r>
              <a:rPr lang="fr-FR" dirty="0"/>
              <a:t> a </a:t>
            </a:r>
            <a:r>
              <a:rPr lang="fr-FR" dirty="0" err="1"/>
              <a:t>transdiagnostic</a:t>
            </a:r>
            <a:r>
              <a:rPr lang="fr-FR" dirty="0"/>
              <a:t> </a:t>
            </a:r>
            <a:r>
              <a:rPr lang="fr-FR" dirty="0" err="1"/>
              <a:t>symptom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unitary</a:t>
            </a:r>
            <a:r>
              <a:rPr lang="fr-FR" dirty="0"/>
              <a:t> </a:t>
            </a:r>
            <a:r>
              <a:rPr lang="fr-FR" dirty="0" err="1"/>
              <a:t>construct</a:t>
            </a:r>
            <a:r>
              <a:rPr lang="fr-FR" dirty="0"/>
              <a:t> but </a:t>
            </a:r>
            <a:r>
              <a:rPr lang="fr-FR" dirty="0" err="1"/>
              <a:t>refers</a:t>
            </a:r>
            <a:r>
              <a:rPr lang="fr-FR" dirty="0"/>
              <a:t> to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mechanisms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Processing</a:t>
            </a:r>
            <a:r>
              <a:rPr lang="fr-FR" b="1" dirty="0"/>
              <a:t> speed, attention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Inhibition</a:t>
            </a:r>
            <a:r>
              <a:rPr lang="fr-FR" dirty="0"/>
              <a:t> (</a:t>
            </a:r>
            <a:r>
              <a:rPr lang="fr-FR" dirty="0" err="1"/>
              <a:t>motor</a:t>
            </a:r>
            <a:r>
              <a:rPr lang="fr-FR" dirty="0"/>
              <a:t> inhibition, </a:t>
            </a:r>
            <a:r>
              <a:rPr lang="fr-FR" dirty="0" err="1"/>
              <a:t>response</a:t>
            </a:r>
            <a:r>
              <a:rPr lang="fr-FR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Conflict</a:t>
            </a:r>
            <a:r>
              <a:rPr lang="fr-FR" dirty="0"/>
              <a:t> (</a:t>
            </a:r>
            <a:r>
              <a:rPr lang="fr-FR" dirty="0" err="1"/>
              <a:t>conflict</a:t>
            </a:r>
            <a:r>
              <a:rPr lang="fr-FR" dirty="0"/>
              <a:t> monitoring,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Mental set </a:t>
            </a:r>
            <a:r>
              <a:rPr lang="fr-FR" b="1" dirty="0" err="1"/>
              <a:t>shifting</a:t>
            </a:r>
            <a:r>
              <a:rPr lang="fr-FR" dirty="0"/>
              <a:t> (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inhibition and </a:t>
            </a:r>
            <a:r>
              <a:rPr lang="fr-FR" dirty="0" err="1"/>
              <a:t>switching</a:t>
            </a:r>
            <a:r>
              <a:rPr lang="fr-FR" dirty="0"/>
              <a:t>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Working</a:t>
            </a:r>
            <a:r>
              <a:rPr lang="fr-FR" dirty="0"/>
              <a:t> </a:t>
            </a:r>
            <a:r>
              <a:rPr lang="fr-FR" b="1" dirty="0"/>
              <a:t>memory</a:t>
            </a:r>
            <a:r>
              <a:rPr lang="fr-FR" dirty="0"/>
              <a:t> (short </a:t>
            </a:r>
            <a:r>
              <a:rPr lang="fr-FR" dirty="0" err="1"/>
              <a:t>term</a:t>
            </a:r>
            <a:r>
              <a:rPr lang="fr-FR" dirty="0"/>
              <a:t> memory, </a:t>
            </a:r>
            <a:r>
              <a:rPr lang="fr-FR" dirty="0" err="1"/>
              <a:t>updating</a:t>
            </a:r>
            <a:r>
              <a:rPr lang="fr-FR" dirty="0"/>
              <a:t>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Multiple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sz="1100" i="1" dirty="0"/>
              <a:t>(Stroop, </a:t>
            </a:r>
            <a:r>
              <a:rPr lang="fr-FR" sz="1100" i="1" dirty="0" err="1"/>
              <a:t>flanker</a:t>
            </a:r>
            <a:r>
              <a:rPr lang="fr-FR" sz="1100" i="1" dirty="0"/>
              <a:t>, Simon, Go/</a:t>
            </a:r>
            <a:r>
              <a:rPr lang="fr-FR" sz="1100" i="1" dirty="0" err="1"/>
              <a:t>Nogo</a:t>
            </a:r>
            <a:r>
              <a:rPr lang="fr-FR" sz="11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Problem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psychometric</a:t>
            </a:r>
            <a:r>
              <a:rPr lang="fr-FR" dirty="0"/>
              <a:t>-to-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predictive</a:t>
            </a:r>
            <a:r>
              <a:rPr lang="fr-FR" dirty="0"/>
              <a:t>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reliability</a:t>
            </a:r>
            <a:r>
              <a:rPr lang="fr-FR" dirty="0"/>
              <a:t> of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Large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comprehensive</a:t>
            </a:r>
            <a:r>
              <a:rPr lang="fr-FR" dirty="0"/>
              <a:t> batteries </a:t>
            </a:r>
            <a:r>
              <a:rPr lang="fr-FR" dirty="0" err="1"/>
              <a:t>difficult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(e.g., mixed </a:t>
            </a:r>
            <a:r>
              <a:rPr lang="fr-FR" dirty="0" err="1"/>
              <a:t>models</a:t>
            </a:r>
            <a:r>
              <a:rPr lang="fr-FR" dirty="0"/>
              <a:t>,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– aka « </a:t>
            </a:r>
            <a:r>
              <a:rPr lang="fr-FR" dirty="0" err="1"/>
              <a:t>Sequential</a:t>
            </a:r>
            <a:r>
              <a:rPr lang="fr-FR" dirty="0"/>
              <a:t> Sampling </a:t>
            </a:r>
            <a:r>
              <a:rPr lang="fr-FR" dirty="0" err="1"/>
              <a:t>Models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controlled</a:t>
            </a:r>
            <a:r>
              <a:rPr lang="fr-FR" dirty="0"/>
              <a:t> manipulations (</a:t>
            </a:r>
            <a:r>
              <a:rPr lang="fr-FR" dirty="0" err="1"/>
              <a:t>better</a:t>
            </a:r>
            <a:r>
              <a:rPr lang="fr-FR" dirty="0"/>
              <a:t> « control » conditions,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systematic</a:t>
            </a:r>
            <a:r>
              <a:rPr lang="fr-FR" dirty="0"/>
              <a:t> and </a:t>
            </a:r>
            <a:r>
              <a:rPr lang="fr-FR" dirty="0" err="1"/>
              <a:t>sequential</a:t>
            </a:r>
            <a:r>
              <a:rPr lang="fr-FR" dirty="0"/>
              <a:t> (</a:t>
            </a:r>
            <a:r>
              <a:rPr lang="fr-FR" u="sng" dirty="0"/>
              <a:t>additive</a:t>
            </a:r>
            <a:r>
              <a:rPr lang="fr-FR" dirty="0"/>
              <a:t>) quantification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51" y="1555147"/>
            <a:ext cx="3039101" cy="227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Systematic</a:t>
            </a:r>
            <a:r>
              <a:rPr lang="fr-FR" sz="2800" b="1" dirty="0"/>
              <a:t> 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6427798" y="3429000"/>
            <a:ext cx="2667416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9180725" y="3429000"/>
            <a:ext cx="2667416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7761506" y="2193588"/>
            <a:ext cx="2667416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« </a:t>
            </a:r>
            <a:r>
              <a:rPr lang="fr-FR" dirty="0" err="1"/>
              <a:t>substractive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Contrast</a:t>
            </a:r>
            <a:r>
              <a:rPr lang="fr-FR" dirty="0"/>
              <a:t> of 2 conditions (e.g., incongruent – congruent)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user Game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engough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Outcomes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unicity</a:t>
            </a:r>
            <a:r>
              <a:rPr lang="fr-FR" dirty="0"/>
              <a:t>/</a:t>
            </a:r>
            <a:r>
              <a:rPr lang="fr-FR" dirty="0" err="1"/>
              <a:t>diversity</a:t>
            </a:r>
            <a:r>
              <a:rPr lang="fr-FR" dirty="0"/>
              <a:t> of CC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 &amp;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endParaRPr lang="fr-FR" b="1" dirty="0"/>
          </a:p>
          <a:p>
            <a:r>
              <a:rPr lang="fr-FR" b="1" dirty="0"/>
              <a:t>Story </a:t>
            </a:r>
            <a:r>
              <a:rPr lang="fr-FR" b="1" dirty="0" err="1"/>
              <a:t>idea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rescue</a:t>
            </a:r>
            <a:r>
              <a:rPr lang="fr-FR" dirty="0"/>
              <a:t> a dog (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»)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But the cat (« </a:t>
            </a:r>
            <a:r>
              <a:rPr lang="fr-FR" dirty="0" err="1"/>
              <a:t>Nogo</a:t>
            </a:r>
            <a:r>
              <a:rPr lang="fr-FR" dirty="0"/>
              <a:t> »)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jealous</a:t>
            </a:r>
            <a:r>
              <a:rPr lang="fr-FR" dirty="0"/>
              <a:t>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images 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(AI? Collab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artists</a:t>
            </a:r>
            <a:r>
              <a:rPr lang="fr-FR" dirty="0"/>
              <a:t>? But </a:t>
            </a:r>
            <a:r>
              <a:rPr lang="fr-FR" dirty="0" err="1"/>
              <a:t>placeholders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1291</Words>
  <Application>Microsoft Office PowerPoint</Application>
  <PresentationFormat>Widescreen</PresentationFormat>
  <Paragraphs>230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129</cp:revision>
  <dcterms:created xsi:type="dcterms:W3CDTF">2023-09-14T14:24:05Z</dcterms:created>
  <dcterms:modified xsi:type="dcterms:W3CDTF">2024-03-08T17:49:59Z</dcterms:modified>
</cp:coreProperties>
</file>